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3"/>
  </p:notesMasterIdLst>
  <p:sldIdLst>
    <p:sldId id="275" r:id="rId5"/>
    <p:sldId id="301" r:id="rId6"/>
    <p:sldId id="299" r:id="rId7"/>
    <p:sldId id="302" r:id="rId8"/>
    <p:sldId id="303" r:id="rId9"/>
    <p:sldId id="304" r:id="rId10"/>
    <p:sldId id="305" r:id="rId11"/>
    <p:sldId id="285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05EEDA-AE2C-B722-1B95-951774F17146}" v="487" dt="2022-06-01T11:35:32.162"/>
    <p1510:client id="{CD56967B-9AC9-465D-BE5F-B52403970075}" v="134" dt="2022-06-02T08:16:04.824"/>
    <p1510:client id="{D6D2A4ED-B6B6-4ECB-A088-4D963EF3086F}" v="190" dt="2022-06-02T06:51:31.37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5520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/>
              <a:t>Aprēķinātā summa par janvāri/februāri salīdzinot ar iepriekšējiem periodiem ir ar pieaugošu dinamiku. </a:t>
            </a:r>
          </a:p>
          <a:p>
            <a:r>
              <a:rPr lang="lv-LV" sz="2400" b="1">
                <a:solidFill>
                  <a:schemeClr val="bg1"/>
                </a:solidFill>
              </a:rPr>
              <a:t>ĢIMENES ĀRSTU PRAKSES MODEĻA MAKSĀJUMS IR NEPIETIEKAMS, JO PIE ŠĀDAS PACIENTU STRUKTŪRAS NAV IESPĒJAMS SASNIEGT: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GADA KVALITĀTES RĀDĪTĀJUS;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SKRĪNINGA APTVERES;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PROFILAKTISKĀS APSKATES;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LĪDZMAKSĀJUMA IENĀKUMUS;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HRONISKO PACIENTU APRŪPES MAKSĀJUMU;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PALIELINĀT PRAKSĒ REĢISTRĒTO PACIENTU SKAITU.</a:t>
            </a:r>
          </a:p>
        </p:txBody>
      </p:sp>
    </p:spTree>
    <p:extLst>
      <p:ext uri="{BB962C8B-B14F-4D97-AF65-F5344CB8AC3E}">
        <p14:creationId xmlns:p14="http://schemas.microsoft.com/office/powerpoint/2010/main" val="46653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/>
              <a:t>Aprēķinātā summa par janvāri/februāri salīdzinot ar iepriekšējiem periodiem ir ar pieaugošu dinamiku. </a:t>
            </a:r>
          </a:p>
          <a:p>
            <a:r>
              <a:rPr lang="lv-LV" sz="2400" b="1">
                <a:solidFill>
                  <a:schemeClr val="bg1"/>
                </a:solidFill>
              </a:rPr>
              <a:t>ĢIMENES ĀRSTU PRAKSES MODEĻA MAKSĀJUMS IR NEPIETIEKAMS, JO PIE ŠĀDAS PACIENTU STRUKTŪRAS NAV IESPĒJAMS SASNIEGT: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GADA KVALITĀTES RĀDĪTĀJUS;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SKRĪNINGA APTVERES;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PROFILAKTISKĀS APSKATES;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LĪDZMAKSĀJUMA IENĀKUMUS;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HRONISKO PACIENTU APRŪPES MAKSĀJUMU;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PALIELINĀT PRAKSĒ REĢISTRĒTO PACIENTU SKAITU.</a:t>
            </a:r>
          </a:p>
        </p:txBody>
      </p:sp>
    </p:spTree>
    <p:extLst>
      <p:ext uri="{BB962C8B-B14F-4D97-AF65-F5344CB8AC3E}">
        <p14:creationId xmlns:p14="http://schemas.microsoft.com/office/powerpoint/2010/main" val="297558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/>
              <a:t>Aprēķinātā summa par janvāri/februāri salīdzinot ar iepriekšējiem periodiem ir ar pieaugošu dinamiku. </a:t>
            </a:r>
          </a:p>
          <a:p>
            <a:r>
              <a:rPr lang="lv-LV" sz="2400" b="1">
                <a:solidFill>
                  <a:schemeClr val="bg1"/>
                </a:solidFill>
              </a:rPr>
              <a:t>ĢIMENES ĀRSTU PRAKSES MODEĻA MAKSĀJUMS IR NEPIETIEKAMS, JO PIE ŠĀDAS PACIENTU STRUKTŪRAS NAV IESPĒJAMS SASNIEGT: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GADA KVALITĀTES RĀDĪTĀJUS;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SKRĪNINGA APTVERES;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PROFILAKTISKĀS APSKATES;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LĪDZMAKSĀJUMA IENĀKUMUS;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HRONISKO PACIENTU APRŪPES MAKSĀJUMU;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PALIELINĀT PRAKSĒ REĢISTRĒTO PACIENTU SKAITU.</a:t>
            </a:r>
          </a:p>
        </p:txBody>
      </p:sp>
    </p:spTree>
    <p:extLst>
      <p:ext uri="{BB962C8B-B14F-4D97-AF65-F5344CB8AC3E}">
        <p14:creationId xmlns:p14="http://schemas.microsoft.com/office/powerpoint/2010/main" val="637523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/>
              <a:t>Aprēķinātā summa par janvāri/februāri salīdzinot ar iepriekšējiem periodiem ir ar pieaugošu dinamiku. </a:t>
            </a:r>
          </a:p>
          <a:p>
            <a:r>
              <a:rPr lang="lv-LV" sz="2400" b="1">
                <a:solidFill>
                  <a:schemeClr val="bg1"/>
                </a:solidFill>
              </a:rPr>
              <a:t>ĢIMENES ĀRSTU PRAKSES MODEĻA MAKSĀJUMS IR NEPIETIEKAMS, JO PIE ŠĀDAS PACIENTU STRUKTŪRAS NAV IESPĒJAMS SASNIEGT: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GADA KVALITĀTES RĀDĪTĀJUS;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SKRĪNINGA APTVERES;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PROFILAKTISKĀS APSKATES;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LĪDZMAKSĀJUMA IENĀKUMUS;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HRONISKO PACIENTU APRŪPES MAKSĀJUMU;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PALIELINĀT PRAKSĒ REĢISTRĒTO PACIENTU SKAITU.</a:t>
            </a:r>
          </a:p>
        </p:txBody>
      </p:sp>
    </p:spTree>
    <p:extLst>
      <p:ext uri="{BB962C8B-B14F-4D97-AF65-F5344CB8AC3E}">
        <p14:creationId xmlns:p14="http://schemas.microsoft.com/office/powerpoint/2010/main" val="342620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/>
              <a:t>Aprēķinātā summa par janvāri/februāri salīdzinot ar iepriekšējiem periodiem ir ar pieaugošu dinamiku. </a:t>
            </a:r>
          </a:p>
          <a:p>
            <a:r>
              <a:rPr lang="lv-LV" sz="2400" b="1">
                <a:solidFill>
                  <a:schemeClr val="bg1"/>
                </a:solidFill>
              </a:rPr>
              <a:t>ĢIMENES ĀRSTU PRAKSES MODEĻA MAKSĀJUMS IR NEPIETIEKAMS, JO PIE ŠĀDAS PACIENTU STRUKTŪRAS NAV IESPĒJAMS SASNIEGT: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GADA KVALITĀTES RĀDĪTĀJUS;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SKRĪNINGA APTVERES;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PROFILAKTISKĀS APSKATES;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LĪDZMAKSĀJUMA IENĀKUMUS;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HRONISKO PACIENTU APRŪPES MAKSĀJUMU;</a:t>
            </a:r>
          </a:p>
          <a:p>
            <a:pPr marL="812688" lvl="1" indent="-342900">
              <a:buFont typeface="Wingdings" panose="05000000000000000000" pitchFamily="2" charset="2"/>
              <a:buChar char="ü"/>
            </a:pPr>
            <a:r>
              <a:rPr lang="lv-LV" sz="2400" b="1">
                <a:solidFill>
                  <a:schemeClr val="bg1"/>
                </a:solidFill>
              </a:rPr>
              <a:t>PALIELINĀT PRAKSĒ REĢISTRĒTO PACIENTU SKAITU.</a:t>
            </a:r>
          </a:p>
        </p:txBody>
      </p:sp>
    </p:spTree>
    <p:extLst>
      <p:ext uri="{BB962C8B-B14F-4D97-AF65-F5344CB8AC3E}">
        <p14:creationId xmlns:p14="http://schemas.microsoft.com/office/powerpoint/2010/main" val="201224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rsraksta slaid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 descr="Image">
            <a:extLst>
              <a:ext uri="{FF2B5EF4-FFF2-40B4-BE49-F238E27FC236}">
                <a16:creationId xmlns:a16="http://schemas.microsoft.com/office/drawing/2014/main" id="{A81001EA-93D2-2A8F-4EB9-AF7F3AE915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385" t="30752" r="385" b="5023"/>
          <a:stretch/>
        </p:blipFill>
        <p:spPr>
          <a:xfrm>
            <a:off x="-99312" y="-216000"/>
            <a:ext cx="24483312" cy="1425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16925894-EAB0-1058-A053-CE298F3793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630626" y="11070524"/>
            <a:ext cx="1394532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630626" y="4692315"/>
            <a:ext cx="8362723" cy="1203159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 spc="120" baseline="0">
                <a:solidFill>
                  <a:schemeClr val="bg2"/>
                </a:solidFill>
              </a:defRPr>
            </a:lvl1pPr>
          </a:lstStyle>
          <a:p>
            <a:r>
              <a:t>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4639925" y="2393950"/>
            <a:ext cx="8362723" cy="1511300"/>
          </a:xfrm>
          <a:prstGeom prst="rect">
            <a:avLst/>
          </a:prstGeom>
          <a:noFill/>
        </p:spPr>
        <p:txBody>
          <a:bodyPr lIns="0" tIns="0" rIns="0" bIns="0" anchor="t" anchorCtr="0">
            <a:normAutofit/>
          </a:bodyPr>
          <a:lstStyle>
            <a:lvl1pPr>
              <a:lnSpc>
                <a:spcPct val="90000"/>
              </a:lnSpc>
              <a:defRPr sz="6000" spc="120" baseline="0">
                <a:solidFill>
                  <a:schemeClr val="bg2"/>
                </a:solidFill>
              </a:defRPr>
            </a:lvl1pPr>
          </a:lstStyle>
          <a:p>
            <a:r>
              <a:t>Presentation</a:t>
            </a:r>
            <a:br>
              <a:rPr lang="lv-LV"/>
            </a:br>
            <a:r>
              <a:t>Title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Table 0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50" y="2393951"/>
            <a:ext cx="14978064" cy="272049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5696366"/>
            <a:ext cx="21602700" cy="6849648"/>
          </a:xfrm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63646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rgbClr val="2F4B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6" y="2393949"/>
            <a:ext cx="8336155" cy="3326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prezentācijas</a:t>
            </a:r>
            <a:endParaRPr lang="en-GB"/>
          </a:p>
          <a:p>
            <a:r>
              <a:rPr lang="en-GB" err="1"/>
              <a:t>nosaukumam</a:t>
            </a:r>
            <a:endParaRPr lang="en-GB"/>
          </a:p>
          <a:p>
            <a:endParaRPr lang="en-GB"/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39925" y="8384583"/>
            <a:ext cx="8336155" cy="41614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477316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636730" y="326571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6BA9908B-635B-FB9D-0968-0F2A3547F08A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8844" y="287350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5E620B50-0C3C-73D7-10ED-880E1A6AC64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36730" y="500307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E775BA1C-9218-55B8-68A3-EC15290077D0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14658844" y="461086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901ED2E-A9A6-476F-8173-12D2A570AF2B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4636730" y="670124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13" name="Body Level One…">
            <a:extLst>
              <a:ext uri="{FF2B5EF4-FFF2-40B4-BE49-F238E27FC236}">
                <a16:creationId xmlns:a16="http://schemas.microsoft.com/office/drawing/2014/main" id="{25EE2D4C-CA10-8D2D-A7DE-CCDDF93AF2E6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14658844" y="630904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sp>
        <p:nvSpPr>
          <p:cNvPr id="14" name="Body Level One…">
            <a:extLst>
              <a:ext uri="{FF2B5EF4-FFF2-40B4-BE49-F238E27FC236}">
                <a16:creationId xmlns:a16="http://schemas.microsoft.com/office/drawing/2014/main" id="{F78E460A-0198-4651-2233-D1465BC2D022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4636730" y="843860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15" name="Body Level One…">
            <a:extLst>
              <a:ext uri="{FF2B5EF4-FFF2-40B4-BE49-F238E27FC236}">
                <a16:creationId xmlns:a16="http://schemas.microsoft.com/office/drawing/2014/main" id="{0C7FE141-0B7F-AB0E-C2CE-9135E64FEDE8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4658844" y="804640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pic>
        <p:nvPicPr>
          <p:cNvPr id="16" name="Image" descr="Image">
            <a:extLst>
              <a:ext uri="{FF2B5EF4-FFF2-40B4-BE49-F238E27FC236}">
                <a16:creationId xmlns:a16="http://schemas.microsoft.com/office/drawing/2014/main" id="{7391E61C-618C-B989-E302-95B09330BE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370754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accent6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bg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bg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789228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accent6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accent6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accent6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03316626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tx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tx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8354296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0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9C8B7C49-7DC8-C79A-6AEF-14159325794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7" y="6027567"/>
            <a:ext cx="8336155" cy="36298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7196" y="9908999"/>
            <a:ext cx="8336155" cy="1732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F81D3-28BD-94C4-0099-D52FA991673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rot="-180000">
            <a:off x="3874520" y="4107269"/>
            <a:ext cx="8178527" cy="5524157"/>
          </a:xfrm>
          <a:pattFill prst="pct5">
            <a:fgClr>
              <a:srgbClr val="FFFFFF"/>
            </a:fgClr>
            <a:bgClr>
              <a:schemeClr val="bg2">
                <a:lumMod val="95000"/>
              </a:schemeClr>
            </a:bgClr>
          </a:pattFill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2186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0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9C8B7C49-7DC8-C79A-6AEF-14159325794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7" y="6027567"/>
            <a:ext cx="8336155" cy="36298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7196" y="9908999"/>
            <a:ext cx="8336155" cy="1732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F81D3-28BD-94C4-0099-D52FA991673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rot="-180000">
            <a:off x="3874520" y="4107269"/>
            <a:ext cx="8178527" cy="5524157"/>
          </a:xfrm>
          <a:pattFill prst="pct5">
            <a:fgClr>
              <a:srgbClr val="FFFFFF"/>
            </a:fgClr>
            <a:bgClr>
              <a:schemeClr val="bg2">
                <a:lumMod val="95000"/>
              </a:schemeClr>
            </a:bgClr>
          </a:pattFill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14929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50" y="5718874"/>
            <a:ext cx="21602700" cy="323914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A90D4273-1E94-69F4-E1F7-B3F58F9638DE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8915400" y="10782300"/>
            <a:ext cx="5724525" cy="17637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56992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Table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49" y="2393951"/>
            <a:ext cx="10837863" cy="338691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6858000"/>
            <a:ext cx="21602700" cy="5688013"/>
          </a:xfrm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48341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228513" y="1169988"/>
            <a:ext cx="1080135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0" y="2934054"/>
            <a:ext cx="1080135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70" r:id="rId4"/>
    <p:sldLayoutId id="2147483669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/>
  <p:txStyles>
    <p:titleStyle>
      <a:lvl1pPr marL="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18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1pPr>
      <a:lvl2pPr marL="0" marR="0" indent="4572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1pPr>
      <a:lvl2pPr marL="60960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2pPr>
      <a:lvl3pPr marL="121920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3pPr>
      <a:lvl4pPr marL="182880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4pPr>
      <a:lvl5pPr marL="2438400" marR="0" indent="0" algn="l" defTabSz="2438338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5pPr>
      <a:lvl6pPr marL="3657600" marR="0" indent="-609600" algn="l" defTabSz="2438338" rtl="0" eaLnBrk="1" latinLnBrk="0" hangingPunct="1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eaLnBrk="1" latinLnBrk="0" hangingPunct="1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eaLnBrk="1" latinLnBrk="0" hangingPunct="1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eaLnBrk="1" latinLnBrk="0" hangingPunct="1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3" orient="horz" pos="737" userDrawn="1">
          <p15:clr>
            <a:srgbClr val="F26B43"/>
          </p15:clr>
        </p15:guide>
        <p15:guide id="4" pos="876" userDrawn="1">
          <p15:clr>
            <a:srgbClr val="F26B43"/>
          </p15:clr>
        </p15:guide>
        <p15:guide id="5" orient="horz" pos="7903" userDrawn="1">
          <p15:clr>
            <a:srgbClr val="F26B43"/>
          </p15:clr>
        </p15:guide>
        <p15:guide id="6" pos="14484" userDrawn="1">
          <p15:clr>
            <a:srgbClr val="F26B43"/>
          </p15:clr>
        </p15:guide>
        <p15:guide id="7" pos="7703" userDrawn="1">
          <p15:clr>
            <a:srgbClr val="F26B43"/>
          </p15:clr>
        </p15:guide>
        <p15:guide id="9" pos="10311" userDrawn="1">
          <p15:clr>
            <a:srgbClr val="F26B43"/>
          </p15:clr>
        </p15:guide>
        <p15:guide id="10" pos="5616" userDrawn="1">
          <p15:clr>
            <a:srgbClr val="F26B43"/>
          </p15:clr>
        </p15:guide>
        <p15:guide id="11" pos="5344" userDrawn="1">
          <p15:clr>
            <a:srgbClr val="F26B43"/>
          </p15:clr>
        </p15:guide>
        <p15:guide id="12" pos="9993" userDrawn="1">
          <p15:clr>
            <a:srgbClr val="F26B43"/>
          </p15:clr>
        </p15:guide>
        <p15:guide id="13" orient="horz" pos="1508" userDrawn="1">
          <p15:clr>
            <a:srgbClr val="F26B43"/>
          </p15:clr>
        </p15:guide>
        <p15:guide id="14" orient="horz" pos="2460" userDrawn="1">
          <p15:clr>
            <a:srgbClr val="F26B43"/>
          </p15:clr>
        </p15:guide>
        <p15:guide id="15" orient="horz" pos="6792" userDrawn="1">
          <p15:clr>
            <a:srgbClr val="F26B43"/>
          </p15:clr>
        </p15:guide>
        <p15:guide id="16" pos="92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l@riga.l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AC3390-487E-AA1D-686B-821878F8E98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lIns="0" tIns="0" rIns="0" bIns="0" anchor="t">
            <a:normAutofit/>
          </a:bodyPr>
          <a:lstStyle/>
          <a:p>
            <a:r>
              <a:rPr lang="lv-LV" sz="3200"/>
              <a:t>02.06.2022.</a:t>
            </a:r>
            <a:endParaRPr lang="en-LV" sz="3200">
              <a:latin typeface="GILROY-SEMIBOLD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E2914D-3E8A-C4B3-16EF-C7B6D2A7B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5500" b="1"/>
              <a:t>Par </a:t>
            </a:r>
            <a:r>
              <a:rPr lang="lv-LV" sz="5500" b="1" err="1"/>
              <a:t>riteņkrēsla</a:t>
            </a:r>
            <a:r>
              <a:rPr lang="lv-LV" sz="5500" b="1"/>
              <a:t> pacēlāja piešķiršanu lietošanā</a:t>
            </a:r>
          </a:p>
        </p:txBody>
      </p:sp>
    </p:spTree>
    <p:extLst>
      <p:ext uri="{BB962C8B-B14F-4D97-AF65-F5344CB8AC3E}">
        <p14:creationId xmlns:p14="http://schemas.microsoft.com/office/powerpoint/2010/main" val="369046756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0026E-D468-BCDE-25E5-19FE7A3D66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lIns="0" tIns="0" rIns="0" bIns="0" anchor="t">
            <a:normAutofit/>
          </a:bodyPr>
          <a:lstStyle/>
          <a:p>
            <a:r>
              <a:rPr lang="lv-LV" dirty="0"/>
              <a:t>VISPĀRĪGI DATI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11F6E-D68C-F809-C2E9-5622E8C41EC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871597" y="3029113"/>
            <a:ext cx="20572099" cy="8802184"/>
          </a:xfrm>
        </p:spPr>
        <p:txBody>
          <a:bodyPr lIns="0" tIns="0" rIns="0" bIns="0" anchor="t">
            <a:normAutofit fontScale="92500" lnSpcReduction="20000"/>
          </a:bodyPr>
          <a:lstStyle/>
          <a:p>
            <a:pPr marL="857250" indent="-857250">
              <a:buFont typeface="Wingdings"/>
              <a:buChar char="Ø"/>
            </a:pPr>
            <a:r>
              <a:rPr lang="lv-LV" sz="6200" dirty="0"/>
              <a:t>Pacēlāji lietošanā tiek izsniegti no 2003.gada</a:t>
            </a:r>
            <a:endParaRPr lang="en-US" sz="6200" dirty="0"/>
          </a:p>
          <a:p>
            <a:pPr marL="857250" indent="-857250">
              <a:buFont typeface="Wingdings"/>
              <a:buChar char="Ø"/>
            </a:pPr>
            <a:endParaRPr lang="lv-LV" sz="6200" dirty="0"/>
          </a:p>
          <a:p>
            <a:pPr marL="857250" indent="-857250">
              <a:buFont typeface="Wingdings"/>
              <a:buChar char="Ø"/>
            </a:pPr>
            <a:r>
              <a:rPr lang="lv-LV" sz="6200" dirty="0"/>
              <a:t>Šobrīd apritē ir 201 pacēlājs</a:t>
            </a:r>
          </a:p>
          <a:p>
            <a:pPr marL="857250" indent="-857250">
              <a:buFont typeface="Wingdings"/>
              <a:buChar char="Ø"/>
            </a:pPr>
            <a:endParaRPr lang="lv-LV" sz="6200" dirty="0"/>
          </a:p>
          <a:p>
            <a:pPr marL="857250" indent="-857250">
              <a:buFont typeface="Wingdings"/>
              <a:buChar char="Ø"/>
            </a:pPr>
            <a:r>
              <a:rPr lang="lv-LV" sz="6200" dirty="0"/>
              <a:t>Maksimālais pašvaldības līdzfinansējums personai ir 5950eur</a:t>
            </a:r>
          </a:p>
          <a:p>
            <a:pPr marL="857250" indent="-857250">
              <a:buFont typeface="Wingdings"/>
              <a:buChar char="Ø"/>
            </a:pPr>
            <a:endParaRPr lang="lv-LV" sz="6200" dirty="0"/>
          </a:p>
          <a:p>
            <a:pPr marL="857250" indent="-857250">
              <a:buFont typeface="Wingdings"/>
              <a:buChar char="Ø"/>
            </a:pPr>
            <a:r>
              <a:rPr lang="lv-LV" sz="6200" dirty="0"/>
              <a:t>Gada budžets 174842, no kura 109 842 remontam un apkopei</a:t>
            </a:r>
          </a:p>
          <a:p>
            <a:pPr marL="857250" indent="-857250">
              <a:buFont typeface="Wingdings"/>
              <a:buChar char="Ø"/>
            </a:pPr>
            <a:endParaRPr lang="lv-LV" sz="6200" dirty="0"/>
          </a:p>
          <a:p>
            <a:pPr marL="857250" indent="-857250">
              <a:buFont typeface="Wingdings"/>
              <a:buChar char="Ø"/>
            </a:pPr>
            <a:r>
              <a:rPr lang="lv-LV" sz="6200" dirty="0"/>
              <a:t>Rindā reģistrētas 97 personas</a:t>
            </a:r>
          </a:p>
          <a:p>
            <a:pPr marL="857250" indent="-857250">
              <a:buFont typeface="Wingdings"/>
              <a:buChar char="Ø"/>
            </a:pPr>
            <a:endParaRPr lang="lv-LV" sz="6200" dirty="0"/>
          </a:p>
          <a:p>
            <a:pPr marL="857250" indent="-857250">
              <a:buFont typeface="Wingdings"/>
              <a:buChar char="Ø"/>
            </a:pPr>
            <a:r>
              <a:rPr lang="lv-LV" sz="6200" dirty="0"/>
              <a:t>Gadā vidēji rindā iestājas 25 personas</a:t>
            </a:r>
          </a:p>
          <a:p>
            <a:pPr marL="857250" indent="-857250">
              <a:buFont typeface="Wingdings,Sans-Serif"/>
              <a:buChar char="Ø"/>
            </a:pPr>
            <a:endParaRPr lang="lv-LV" sz="6200" dirty="0"/>
          </a:p>
          <a:p>
            <a:pPr marL="857250" indent="-857250">
              <a:buFont typeface="Wingdings,Sans-Serif"/>
              <a:buChar char="Ø"/>
            </a:pPr>
            <a:r>
              <a:rPr lang="lv-LV" sz="6200" dirty="0"/>
              <a:t>Gadā vidēji tiek izsniegti 13 pacēlāji </a:t>
            </a:r>
            <a:endParaRPr lang="lv-LV" dirty="0"/>
          </a:p>
          <a:p>
            <a:endParaRPr lang="lv-LV" sz="5400" dirty="0"/>
          </a:p>
          <a:p>
            <a:endParaRPr lang="lv-LV" sz="5400" dirty="0"/>
          </a:p>
          <a:p>
            <a:endParaRPr lang="lv-LV" sz="12000" dirty="0"/>
          </a:p>
          <a:p>
            <a:endParaRPr lang="lv-LV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245581E-1888-4B0B-9EFA-85BA13A0F224}"/>
              </a:ext>
            </a:extLst>
          </p:cNvPr>
          <p:cNvSpPr txBox="1">
            <a:spLocks/>
          </p:cNvSpPr>
          <p:nvPr/>
        </p:nvSpPr>
        <p:spPr>
          <a:xfrm>
            <a:off x="2936286" y="6550239"/>
            <a:ext cx="4845016" cy="555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>
            <a:lvl1pPr marL="0" marR="0" indent="0" algn="l" defTabSz="8255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endParaRPr lang="lv-LV" sz="14400"/>
          </a:p>
          <a:p>
            <a:endParaRPr lang="lv-LV" sz="14400"/>
          </a:p>
          <a:p>
            <a:endParaRPr lang="lv-LV" sz="6000"/>
          </a:p>
        </p:txBody>
      </p:sp>
    </p:spTree>
    <p:extLst>
      <p:ext uri="{BB962C8B-B14F-4D97-AF65-F5344CB8AC3E}">
        <p14:creationId xmlns:p14="http://schemas.microsoft.com/office/powerpoint/2010/main" val="355620428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0026E-D468-BCDE-25E5-19FE7A3D66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lIns="0" tIns="0" rIns="0" bIns="0" anchor="t">
            <a:normAutofit/>
          </a:bodyPr>
          <a:lstStyle/>
          <a:p>
            <a:r>
              <a:rPr lang="lv-LV"/>
              <a:t>IDENTIFICĒTĀS PROBLĒMAS</a:t>
            </a:r>
            <a:endParaRPr lang="lv-LV">
              <a:solidFill>
                <a:srgbClr val="FFFFFF">
                  <a:alpha val="50000"/>
                </a:srgb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11F6E-D68C-F809-C2E9-5622E8C41EC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098775" y="2040628"/>
            <a:ext cx="20819705" cy="8802184"/>
          </a:xfrm>
        </p:spPr>
        <p:txBody>
          <a:bodyPr lIns="0" tIns="0" rIns="0" bIns="0" anchor="t">
            <a:normAutofit fontScale="85000" lnSpcReduction="10000"/>
          </a:bodyPr>
          <a:lstStyle/>
          <a:p>
            <a:endParaRPr lang="lv-LV" sz="6400">
              <a:solidFill>
                <a:srgbClr val="FFFFFF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lv-LV" sz="6700"/>
              <a:t>Ir personas, kuras saņēmušas pacēlāju, bet faktiski to nelieto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lv-LV" sz="6700"/>
              <a:t>Ir personas, kurām katru dienu nepieciešams izkļūt no dzīves vietas, bet pacēlājs jāgaida rindā 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lv-LV" sz="6700"/>
              <a:t>Laiks, no lēmuma par pacēlāja piešķiršanu līdz pacēlāja saņemšanai ir ļoti garš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 dirty="0">
              <a:solidFill>
                <a:srgbClr val="FFFFFF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lv-LV" sz="6700">
                <a:solidFill>
                  <a:srgbClr val="FFFFFF"/>
                </a:solidFill>
              </a:rPr>
              <a:t>Kāpņu telpā ir pacēlājs, taču piešķirts citai personai</a:t>
            </a:r>
            <a:endParaRPr lang="lv-LV" sz="6700" dirty="0">
              <a:solidFill>
                <a:srgbClr val="FFFFFF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>
              <a:solidFill>
                <a:srgbClr val="FFFFFF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lv-LV" sz="6700">
                <a:solidFill>
                  <a:srgbClr val="FFFFFF"/>
                </a:solidFill>
              </a:rPr>
              <a:t>Rindā ir personas, kuru patiesais nolūks nav saņemt pacēlāju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>
              <a:solidFill>
                <a:srgbClr val="FFFFFF"/>
              </a:solidFill>
            </a:endParaRPr>
          </a:p>
          <a:p>
            <a:pPr marL="1439545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6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8375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0026E-D468-BCDE-25E5-19FE7A3D66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lIns="0" tIns="0" rIns="0" bIns="0" anchor="t">
            <a:normAutofit/>
          </a:bodyPr>
          <a:lstStyle/>
          <a:p>
            <a:r>
              <a:rPr lang="lv-LV"/>
              <a:t>RISINĀJUMI</a:t>
            </a:r>
            <a:endParaRPr lang="lv-LV">
              <a:solidFill>
                <a:srgbClr val="FFFFFF">
                  <a:alpha val="50000"/>
                </a:srgb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11F6E-D68C-F809-C2E9-5622E8C41EC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098775" y="2040628"/>
            <a:ext cx="20819705" cy="8802184"/>
          </a:xfrm>
        </p:spPr>
        <p:txBody>
          <a:bodyPr lIns="0" tIns="0" rIns="0" bIns="0" anchor="t">
            <a:normAutofit/>
          </a:bodyPr>
          <a:lstStyle/>
          <a:p>
            <a:endParaRPr lang="lv-LV" sz="7900" dirty="0">
              <a:solidFill>
                <a:schemeClr val="accent3">
                  <a:lumMod val="25000"/>
                  <a:lumOff val="75000"/>
                </a:schemeClr>
              </a:solidFill>
            </a:endParaRPr>
          </a:p>
          <a:p>
            <a:endParaRPr lang="lv-LV" sz="6400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lv-LV" sz="6700" dirty="0"/>
              <a:t>Izstrādāti jauni saistošie noteikumi Par </a:t>
            </a:r>
            <a:r>
              <a:rPr lang="lv-LV" sz="6700" dirty="0" err="1"/>
              <a:t>riteņkrēsla</a:t>
            </a:r>
            <a:r>
              <a:rPr lang="lv-LV" sz="6700" dirty="0"/>
              <a:t> pacēlāja piešķiršanu lietošanā </a:t>
            </a:r>
          </a:p>
          <a:p>
            <a:pPr marL="857250" lvl="2" indent="-857250">
              <a:buFont typeface="Wingdings" panose="05000000000000000000" pitchFamily="2" charset="2"/>
              <a:buChar char="Ø"/>
            </a:pPr>
            <a:r>
              <a:rPr lang="lv-LV" sz="6700" dirty="0"/>
              <a:t>Elektroniski saskaņoti Personu ar invaliditāti nevalstisko organizāciju konsultatīvajā padomē</a:t>
            </a:r>
          </a:p>
          <a:p>
            <a:pPr marL="857250" lvl="2" indent="-857250">
              <a:buFont typeface="Wingdings" panose="05000000000000000000" pitchFamily="2" charset="2"/>
              <a:buChar char="Ø"/>
            </a:pPr>
            <a:r>
              <a:rPr lang="lv-LV" sz="6700" dirty="0"/>
              <a:t>Izskatīti Rīgas domes Sociālo jautājumu komitejā 01.06.2022.</a:t>
            </a:r>
          </a:p>
          <a:p>
            <a:pPr marL="857250" lvl="1">
              <a:buFont typeface="Wingdings" panose="05000000000000000000" pitchFamily="2" charset="2"/>
              <a:buChar char="Ø"/>
            </a:pPr>
            <a:endParaRPr lang="lv-LV" sz="6700" dirty="0"/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 dirty="0">
              <a:solidFill>
                <a:srgbClr val="FFFFFF"/>
              </a:solidFill>
            </a:endParaRPr>
          </a:p>
          <a:p>
            <a:pPr marL="1439545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6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4606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0026E-D468-BCDE-25E5-19FE7A3D66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lIns="0" tIns="0" rIns="0" bIns="0" anchor="t">
            <a:normAutofit/>
          </a:bodyPr>
          <a:lstStyle/>
          <a:p>
            <a:r>
              <a:rPr lang="lv-LV"/>
              <a:t>RISINĀJUMI</a:t>
            </a:r>
            <a:endParaRPr lang="lv-LV">
              <a:solidFill>
                <a:srgbClr val="FFFFFF">
                  <a:alpha val="50000"/>
                </a:srgb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11F6E-D68C-F809-C2E9-5622E8C41EC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098775" y="2040628"/>
            <a:ext cx="20819705" cy="8802184"/>
          </a:xfrm>
        </p:spPr>
        <p:txBody>
          <a:bodyPr lIns="0" tIns="0" rIns="0" bIns="0" anchor="t">
            <a:normAutofit fontScale="85000" lnSpcReduction="20000"/>
          </a:bodyPr>
          <a:lstStyle/>
          <a:p>
            <a:endParaRPr lang="lv-LV" sz="6400">
              <a:solidFill>
                <a:srgbClr val="FFFFFF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lv-LV" sz="6700"/>
              <a:t>Ārpus kārtas pacēlāju saņemšana: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 dirty="0">
              <a:solidFill>
                <a:srgbClr val="FFFFFF"/>
              </a:solidFill>
            </a:endParaRPr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lv-LV" sz="6700" b="0"/>
              <a:t>bērni </a:t>
            </a:r>
            <a:endParaRPr lang="lv-LV"/>
          </a:p>
          <a:p>
            <a:pPr marL="857250" lvl="1">
              <a:buFont typeface="Wingdings" panose="05000000000000000000" pitchFamily="2" charset="2"/>
              <a:buChar char="Ø"/>
            </a:pPr>
            <a:endParaRPr lang="lv-LV" sz="6700" b="0" dirty="0"/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lv-LV" sz="6700" b="0"/>
              <a:t>personas, kuras apgūst izglītību, strādā vai veic brīvprātīgo darbu; </a:t>
            </a:r>
          </a:p>
          <a:p>
            <a:pPr marL="857250" lvl="1">
              <a:buFont typeface="Wingdings" panose="05000000000000000000" pitchFamily="2" charset="2"/>
              <a:buChar char="Ø"/>
            </a:pPr>
            <a:endParaRPr lang="lv-LV" sz="6700" b="0" dirty="0"/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lv-LV" sz="6700" b="0" dirty="0"/>
              <a:t> personas, kuras regulāri apmeklē ārstniecības iestādi dzīvības uzturēšanai; </a:t>
            </a:r>
          </a:p>
          <a:p>
            <a:pPr marL="857250" lvl="1">
              <a:buFont typeface="Wingdings" panose="05000000000000000000" pitchFamily="2" charset="2"/>
              <a:buChar char="Ø"/>
            </a:pPr>
            <a:endParaRPr lang="lv-LV" sz="6700" b="0" dirty="0"/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lv-LV" sz="6700" b="0"/>
              <a:t>personas, kuru dzīvesvietā ir stacionārais pacēlājs, kas ir bijis piešķirts lietošanā citai personai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/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>
              <a:solidFill>
                <a:srgbClr val="FFFFFF"/>
              </a:solidFill>
            </a:endParaRPr>
          </a:p>
          <a:p>
            <a:pPr marL="1439545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6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9207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0026E-D468-BCDE-25E5-19FE7A3D66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lIns="0" tIns="0" rIns="0" bIns="0" anchor="t">
            <a:normAutofit/>
          </a:bodyPr>
          <a:lstStyle/>
          <a:p>
            <a:r>
              <a:rPr lang="lv-LV"/>
              <a:t>RISINĀJUMI</a:t>
            </a:r>
            <a:endParaRPr lang="lv-LV">
              <a:solidFill>
                <a:srgbClr val="FFFFFF">
                  <a:alpha val="50000"/>
                </a:srgb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11F6E-D68C-F809-C2E9-5622E8C41EC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098775" y="2040628"/>
            <a:ext cx="20819705" cy="8802184"/>
          </a:xfrm>
        </p:spPr>
        <p:txBody>
          <a:bodyPr lIns="0" tIns="0" rIns="0" bIns="0" anchor="t">
            <a:normAutofit fontScale="62500" lnSpcReduction="20000"/>
          </a:bodyPr>
          <a:lstStyle/>
          <a:p>
            <a:endParaRPr lang="lv-LV" sz="7900">
              <a:solidFill>
                <a:schemeClr val="accent3">
                  <a:lumMod val="25000"/>
                  <a:lumOff val="75000"/>
                </a:schemeClr>
              </a:solidFill>
            </a:endParaRPr>
          </a:p>
          <a:p>
            <a:endParaRPr lang="lv-LV" sz="640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lv-LV" sz="6700"/>
              <a:t>Īsāks un efektīvāks pacēlāja saņemšanas process: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 dirty="0">
              <a:solidFill>
                <a:srgbClr val="FFFFFF"/>
              </a:solidFill>
            </a:endParaRPr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lv-LV" sz="6700" b="0"/>
              <a:t>Pēc iesnieguma saņemšanas personu dzīvesvietā apmeklē gan </a:t>
            </a:r>
            <a:r>
              <a:rPr lang="lv-LV" sz="6700" b="0" err="1"/>
              <a:t>ergoterapeits</a:t>
            </a:r>
            <a:r>
              <a:rPr lang="lv-LV" sz="6700" b="0"/>
              <a:t>, gan RD Labklājības departamenta speciālists</a:t>
            </a:r>
          </a:p>
          <a:p>
            <a:pPr marL="857250" lvl="1">
              <a:buFont typeface="Wingdings" panose="05000000000000000000" pitchFamily="2" charset="2"/>
              <a:buChar char="Ø"/>
            </a:pPr>
            <a:endParaRPr lang="lv-LV" sz="6700" b="0" dirty="0"/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lv-LV" sz="6700" b="0"/>
              <a:t>Saņemot lēmumu personai ir informācija arī par iespējamo pacēlāja veidu un iespējamo līdzmaksājumu</a:t>
            </a:r>
          </a:p>
          <a:p>
            <a:pPr marL="857250" lvl="1">
              <a:buFont typeface="Wingdings" panose="05000000000000000000" pitchFamily="2" charset="2"/>
              <a:buChar char="Ø"/>
            </a:pPr>
            <a:endParaRPr lang="lv-LV" sz="6700" b="0" dirty="0"/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lv-LV" sz="6700" b="0"/>
              <a:t>nav jāiesniedz dokumenti, kas pieejami valsts vai pašvaldības reģistros</a:t>
            </a:r>
            <a:endParaRPr lang="lv-LV"/>
          </a:p>
          <a:p>
            <a:pPr marL="857250" lvl="1">
              <a:buFont typeface="Wingdings" panose="05000000000000000000" pitchFamily="2" charset="2"/>
              <a:buChar char="Ø"/>
            </a:pPr>
            <a:endParaRPr lang="lv-LV" sz="6700" b="0" dirty="0"/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lv-LV" sz="6700" b="0"/>
              <a:t>īres līgumam jābūt reģistrētam zemesgrāmatā; </a:t>
            </a:r>
            <a:endParaRPr lang="lv-LV" sz="6700" b="0" dirty="0"/>
          </a:p>
          <a:p>
            <a:pPr marL="857250" lvl="1">
              <a:buFont typeface="Wingdings" panose="05000000000000000000" pitchFamily="2" charset="2"/>
              <a:buChar char="Ø"/>
            </a:pPr>
            <a:endParaRPr lang="lv-LV" sz="6700" b="0"/>
          </a:p>
          <a:p>
            <a:pPr marL="857250" lvl="1">
              <a:buFont typeface="Wingdings" panose="05000000000000000000" pitchFamily="2" charset="2"/>
              <a:buChar char="Ø"/>
            </a:pPr>
            <a:r>
              <a:rPr lang="lv-LV" sz="6700" b="0"/>
              <a:t>mājokļa īpašnieka vai pārvaldnieka rakstiska piekrišana pacēlāja uzstādīšana jāsniedz tikai, ja tiks uzstādīts stacionārais pacēlājs</a:t>
            </a:r>
          </a:p>
          <a:p>
            <a:pPr marL="857250" lvl="1">
              <a:buFont typeface="Wingdings" panose="05000000000000000000" pitchFamily="2" charset="2"/>
              <a:buChar char="Ø"/>
            </a:pPr>
            <a:endParaRPr lang="lv-LV" sz="6700" b="0">
              <a:solidFill>
                <a:srgbClr val="000B4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>
              <a:solidFill>
                <a:srgbClr val="FFFFFF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>
              <a:solidFill>
                <a:srgbClr val="FFFFFF"/>
              </a:solidFill>
            </a:endParaRPr>
          </a:p>
          <a:p>
            <a:pPr marL="1439545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6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6884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0026E-D468-BCDE-25E5-19FE7A3D66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lIns="0" tIns="0" rIns="0" bIns="0" anchor="t">
            <a:normAutofit/>
          </a:bodyPr>
          <a:lstStyle/>
          <a:p>
            <a:r>
              <a:rPr lang="lv-LV"/>
              <a:t>RISINĀJUMI</a:t>
            </a:r>
            <a:endParaRPr lang="lv-LV">
              <a:solidFill>
                <a:srgbClr val="FFFFFF">
                  <a:alpha val="50000"/>
                </a:srgb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11F6E-D68C-F809-C2E9-5622E8C41EC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098775" y="2040628"/>
            <a:ext cx="20819705" cy="8802184"/>
          </a:xfrm>
        </p:spPr>
        <p:txBody>
          <a:bodyPr lIns="0" tIns="0" rIns="0" bIns="0" anchor="t">
            <a:normAutofit fontScale="77500" lnSpcReduction="20000"/>
          </a:bodyPr>
          <a:lstStyle/>
          <a:p>
            <a:endParaRPr lang="lv-LV" sz="7900">
              <a:solidFill>
                <a:schemeClr val="accent3">
                  <a:lumMod val="25000"/>
                  <a:lumOff val="75000"/>
                </a:schemeClr>
              </a:solidFill>
            </a:endParaRPr>
          </a:p>
          <a:p>
            <a:endParaRPr lang="lv-LV" sz="640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lv-LV" sz="6700"/>
              <a:t>Noteikti gadījumi, kad personu izslēdz no rindas: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 dirty="0">
              <a:solidFill>
                <a:srgbClr val="FFFFFF"/>
              </a:solidFill>
            </a:endParaRPr>
          </a:p>
          <a:p>
            <a:pPr marL="857250" indent="-857250" algn="just">
              <a:buFont typeface="Wingdings" panose="05000000000000000000" pitchFamily="2" charset="2"/>
              <a:buChar char="Ø"/>
            </a:pPr>
            <a:r>
              <a:rPr lang="lv-LV" sz="6700" b="0">
                <a:solidFill>
                  <a:srgbClr val="000B40"/>
                </a:solidFill>
              </a:rPr>
              <a:t>persona tiek ievietota ilgstošas sociālās aprūpes un sociālās rehabilitācijas institūcijā; </a:t>
            </a:r>
            <a:endParaRPr lang="lv-LV" sz="6700" b="0" dirty="0">
              <a:solidFill>
                <a:srgbClr val="000B40"/>
              </a:solidFill>
            </a:endParaRPr>
          </a:p>
          <a:p>
            <a:pPr marL="857250" indent="-857250" algn="just">
              <a:buFont typeface="Wingdings" panose="05000000000000000000" pitchFamily="2" charset="2"/>
              <a:buChar char="Ø"/>
            </a:pPr>
            <a:endParaRPr lang="lv-LV" sz="6700" b="0" dirty="0">
              <a:solidFill>
                <a:srgbClr val="000B40"/>
              </a:solidFill>
            </a:endParaRPr>
          </a:p>
          <a:p>
            <a:pPr marL="857250" indent="-857250" algn="just">
              <a:buFont typeface="Wingdings" panose="05000000000000000000" pitchFamily="2" charset="2"/>
              <a:buChar char="Ø"/>
            </a:pPr>
            <a:r>
              <a:rPr lang="lv-LV" sz="6700" b="0">
                <a:solidFill>
                  <a:srgbClr val="000B40"/>
                </a:solidFill>
              </a:rPr>
              <a:t>personas veselības stāvokļa dēļ pacēlājs vairs nav nepieciešams; </a:t>
            </a:r>
            <a:endParaRPr lang="lv-LV" sz="6700" b="0" dirty="0">
              <a:solidFill>
                <a:srgbClr val="000B40"/>
              </a:solidFill>
            </a:endParaRPr>
          </a:p>
          <a:p>
            <a:pPr marL="857250" indent="-857250" algn="just">
              <a:buFont typeface="Wingdings" panose="05000000000000000000" pitchFamily="2" charset="2"/>
              <a:buChar char="Ø"/>
            </a:pPr>
            <a:endParaRPr lang="lv-LV" sz="6700" b="0" dirty="0">
              <a:solidFill>
                <a:srgbClr val="000B40"/>
              </a:solidFill>
            </a:endParaRPr>
          </a:p>
          <a:p>
            <a:pPr marL="857250" indent="-857250" algn="just">
              <a:buFont typeface="Wingdings" panose="05000000000000000000" pitchFamily="2" charset="2"/>
              <a:buChar char="Ø"/>
            </a:pPr>
            <a:r>
              <a:rPr lang="lv-LV" sz="6700" b="0">
                <a:solidFill>
                  <a:srgbClr val="000B40"/>
                </a:solidFill>
              </a:rPr>
              <a:t>ir mainījusies personas deklarētā dzīvesvieta vai mājokļa</a:t>
            </a:r>
            <a:r>
              <a:rPr lang="lv-LV" sz="6200" b="0">
                <a:solidFill>
                  <a:srgbClr val="000B40"/>
                </a:solidFill>
              </a:rPr>
              <a:t> </a:t>
            </a:r>
            <a:r>
              <a:rPr lang="lv-LV" sz="6700" b="0">
                <a:solidFill>
                  <a:srgbClr val="000B40"/>
                </a:solidFill>
              </a:rPr>
              <a:t>adrese</a:t>
            </a:r>
            <a:r>
              <a:rPr lang="lv-LV" sz="6700" b="0" dirty="0">
                <a:solidFill>
                  <a:srgbClr val="000B40"/>
                </a:solidFill>
              </a:rPr>
              <a:t>; </a:t>
            </a:r>
            <a:endParaRPr lang="lv-LV" dirty="0">
              <a:solidFill>
                <a:srgbClr val="000B40"/>
              </a:solidFill>
            </a:endParaRPr>
          </a:p>
          <a:p>
            <a:pPr marL="857250" indent="-857250" algn="just">
              <a:buFont typeface="Wingdings" panose="05000000000000000000" pitchFamily="2" charset="2"/>
              <a:buChar char="Ø"/>
            </a:pPr>
            <a:endParaRPr lang="lv-LV" sz="6700" b="0" dirty="0">
              <a:solidFill>
                <a:srgbClr val="000B40"/>
              </a:solidFill>
            </a:endParaRPr>
          </a:p>
          <a:p>
            <a:pPr marL="857250" indent="-857250" algn="just">
              <a:buFont typeface="Wingdings" panose="05000000000000000000" pitchFamily="2" charset="2"/>
              <a:buChar char="Ø"/>
            </a:pPr>
            <a:r>
              <a:rPr lang="lv-LV" sz="6700" b="0">
                <a:solidFill>
                  <a:srgbClr val="000B40"/>
                </a:solidFill>
              </a:rPr>
              <a:t>ja persona Departamenta norādītajā termiņā neiesniedz saskaņojumus; </a:t>
            </a:r>
            <a:endParaRPr lang="lv-LV" sz="6700" b="0" dirty="0">
              <a:solidFill>
                <a:srgbClr val="000B40"/>
              </a:solidFill>
            </a:endParaRPr>
          </a:p>
          <a:p>
            <a:pPr marL="857250" indent="-857250" algn="just">
              <a:buFont typeface="Wingdings" panose="05000000000000000000" pitchFamily="2" charset="2"/>
              <a:buChar char="Ø"/>
            </a:pPr>
            <a:endParaRPr lang="lv-LV" sz="6700" b="0" dirty="0">
              <a:solidFill>
                <a:srgbClr val="000B40"/>
              </a:solidFill>
            </a:endParaRPr>
          </a:p>
          <a:p>
            <a:pPr marL="857250" lvl="1" indent="-857250" algn="just">
              <a:buFont typeface="Wingdings" panose="05000000000000000000" pitchFamily="2" charset="2"/>
              <a:buChar char="Ø"/>
            </a:pPr>
            <a:r>
              <a:rPr lang="lv-LV" sz="6700" b="0">
                <a:solidFill>
                  <a:srgbClr val="000B40"/>
                </a:solidFill>
              </a:rPr>
              <a:t>ja persona trīs reizes ir atlikusi pacēlāja saņemšanu. </a:t>
            </a:r>
            <a:endParaRPr lang="lv-LV" sz="6700" b="0" dirty="0">
              <a:solidFill>
                <a:srgbClr val="000B40"/>
              </a:solidFill>
            </a:endParaRPr>
          </a:p>
          <a:p>
            <a:pPr marL="857250" lvl="1" indent="0"/>
            <a:endParaRPr lang="lv-LV" sz="6700" b="0"/>
          </a:p>
          <a:p>
            <a:pPr marL="857250" lvl="1">
              <a:buFont typeface="Wingdings" panose="05000000000000000000" pitchFamily="2" charset="2"/>
              <a:buChar char="Ø"/>
            </a:pPr>
            <a:endParaRPr lang="lv-LV" sz="6700" b="0">
              <a:solidFill>
                <a:srgbClr val="000B4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>
              <a:solidFill>
                <a:srgbClr val="FFFFFF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endParaRPr lang="lv-LV" sz="6700">
              <a:solidFill>
                <a:srgbClr val="FFFFFF"/>
              </a:solidFill>
            </a:endParaRPr>
          </a:p>
          <a:p>
            <a:pPr marL="1439545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lv-LV" sz="6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219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D0559-7ABC-A1D2-5F91-E82DAE62BA8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485568" y="9857526"/>
            <a:ext cx="12043649" cy="3028136"/>
          </a:xfrm>
        </p:spPr>
        <p:txBody>
          <a:bodyPr lIns="0" tIns="0" rIns="0" bIns="0" anchor="t">
            <a:normAutofit fontScale="92500" lnSpcReduction="20000"/>
          </a:bodyPr>
          <a:lstStyle/>
          <a:p>
            <a:r>
              <a:rPr lang="lv-LV" sz="2800" dirty="0"/>
              <a:t>02.06.2022</a:t>
            </a:r>
            <a:r>
              <a:rPr lang="lv-LV" sz="2800"/>
              <a:t>.</a:t>
            </a:r>
          </a:p>
          <a:p>
            <a:endParaRPr lang="lv-LV" sz="2800"/>
          </a:p>
          <a:p>
            <a:r>
              <a:rPr lang="lv-LV" sz="2800"/>
              <a:t>RĪGAS DOME</a:t>
            </a:r>
            <a:r>
              <a:rPr lang="lv-LV" sz="2800" dirty="0"/>
              <a:t> </a:t>
            </a:r>
            <a:endParaRPr lang="lv-LV" sz="2800"/>
          </a:p>
          <a:p>
            <a:r>
              <a:rPr lang="lv-LV" sz="2800"/>
              <a:t>LABKLĀJĪBAS DEPARTAMENTS</a:t>
            </a:r>
          </a:p>
          <a:p>
            <a:endParaRPr lang="lv-LV" sz="2800"/>
          </a:p>
          <a:p>
            <a:r>
              <a:rPr lang="lv-LV" sz="280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dl@riga.lv</a:t>
            </a:r>
            <a:endParaRPr lang="lv-LV" sz="2800"/>
          </a:p>
          <a:p>
            <a:r>
              <a:rPr lang="lv-LV" sz="2800"/>
              <a:t>+371 67105151 ld.riga.lv</a:t>
            </a:r>
            <a:r>
              <a:rPr lang="lv-LV" sz="2800" dirty="0"/>
              <a:t> </a:t>
            </a:r>
            <a:endParaRPr lang="en-LV" sz="280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5F517D-5FBC-EE13-BDDB-7F110BEE5AF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5768120" y="1859919"/>
            <a:ext cx="8335962" cy="3325812"/>
          </a:xfrm>
        </p:spPr>
        <p:txBody>
          <a:bodyPr lIns="0" tIns="0" rIns="0" bIns="0" anchor="t">
            <a:normAutofit/>
          </a:bodyPr>
          <a:lstStyle/>
          <a:p>
            <a:r>
              <a:rPr lang="lv-LV" sz="5500" dirty="0"/>
              <a:t>Par </a:t>
            </a:r>
            <a:r>
              <a:rPr lang="lv-LV" sz="5500" dirty="0" err="1"/>
              <a:t>riteņkrēsla</a:t>
            </a:r>
            <a:r>
              <a:rPr lang="lv-LV" sz="5500" dirty="0"/>
              <a:t> pacēlāja piešķiršanu lietošanā</a:t>
            </a:r>
            <a:endParaRPr lang="en-US" dirty="0">
              <a:latin typeface="GILROY-SEMIBOLD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6975DD52-BED1-432B-802A-0F2F2D68C25B}"/>
              </a:ext>
            </a:extLst>
          </p:cNvPr>
          <p:cNvSpPr txBox="1">
            <a:spLocks/>
          </p:cNvSpPr>
          <p:nvPr/>
        </p:nvSpPr>
        <p:spPr>
          <a:xfrm>
            <a:off x="7539591" y="6157404"/>
            <a:ext cx="10387170" cy="3326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eaLnBrk="1" latinLnBrk="0" hangingPunct="1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lv-LV"/>
              <a:t>PALDIES PAR UZMANĪBU!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7583643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RIGA_2022">
  <a:themeElements>
    <a:clrScheme name="RIGA">
      <a:dk1>
        <a:srgbClr val="000B40"/>
      </a:dk1>
      <a:lt1>
        <a:srgbClr val="244CD3"/>
      </a:lt1>
      <a:dk2>
        <a:srgbClr val="244CD3"/>
      </a:dk2>
      <a:lt2>
        <a:srgbClr val="FFFFFF"/>
      </a:lt2>
      <a:accent1>
        <a:srgbClr val="AAD0FF"/>
      </a:accent1>
      <a:accent2>
        <a:srgbClr val="E2FF86"/>
      </a:accent2>
      <a:accent3>
        <a:srgbClr val="0D382C"/>
      </a:accent3>
      <a:accent4>
        <a:srgbClr val="78E9B8"/>
      </a:accent4>
      <a:accent5>
        <a:srgbClr val="BEAFEC"/>
      </a:accent5>
      <a:accent6>
        <a:srgbClr val="77893A"/>
      </a:accent6>
      <a:hlink>
        <a:srgbClr val="000A40"/>
      </a:hlink>
      <a:folHlink>
        <a:srgbClr val="000A40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Riga—Presentation Template.potx" id="{D5459D6D-2437-0E46-9E0B-B6AE436670E5}" vid="{EB72FC10-D09D-B649-B177-ACC6D5628FF1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9863DC55DB34044B95275EF6BA67115" ma:contentTypeVersion="10" ma:contentTypeDescription="Izveidot jaunu dokumentu." ma:contentTypeScope="" ma:versionID="6c23078e9cb7e6b89d2987f0bc191be1">
  <xsd:schema xmlns:xsd="http://www.w3.org/2001/XMLSchema" xmlns:xs="http://www.w3.org/2001/XMLSchema" xmlns:p="http://schemas.microsoft.com/office/2006/metadata/properties" xmlns:ns3="78894741-3081-4a20-bcbd-993202dce240" xmlns:ns4="8aab9e6c-08f6-4981-a129-8f12e28a4dfc" targetNamespace="http://schemas.microsoft.com/office/2006/metadata/properties" ma:root="true" ma:fieldsID="0b5caa8f3b7ffa148aaebe8a16eb1632" ns3:_="" ns4:_="">
    <xsd:import namespace="78894741-3081-4a20-bcbd-993202dce240"/>
    <xsd:import namespace="8aab9e6c-08f6-4981-a129-8f12e28a4d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894741-3081-4a20-bcbd-993202dce2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ab9e6c-08f6-4981-a129-8f12e28a4d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489B81-3268-4E81-A314-2B5378FE9066}">
  <ds:schemaRefs>
    <ds:schemaRef ds:uri="78894741-3081-4a20-bcbd-993202dce240"/>
    <ds:schemaRef ds:uri="8aab9e6c-08f6-4981-a129-8f12e28a4d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BBE9271-92F2-442F-92CC-E3E94B2F1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C139C9-5C68-4F9F-B9CF-AA25B5CC1366}">
  <ds:schemaRefs>
    <ds:schemaRef ds:uri="8aab9e6c-08f6-4981-a129-8f12e28a4d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78894741-3081-4a20-bcbd-993202dce240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Riga—Presentation Template</Template>
  <TotalTime>0</TotalTime>
  <Words>619</Words>
  <Application>Microsoft Office PowerPoint</Application>
  <PresentationFormat>Pielāgots</PresentationFormat>
  <Paragraphs>131</Paragraphs>
  <Slides>8</Slides>
  <Notes>6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4" baseType="lpstr">
      <vt:lpstr>Arial</vt:lpstr>
      <vt:lpstr>GILROY-SEMIBOLD</vt:lpstr>
      <vt:lpstr>Helvetica Neue</vt:lpstr>
      <vt:lpstr>Wingdings</vt:lpstr>
      <vt:lpstr>Wingdings,Sans-Serif</vt:lpstr>
      <vt:lpstr>RIGA_2022</vt:lpstr>
      <vt:lpstr>Par riteņkrēsla pacēlāja piešķiršanu lietošanā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Laura Kalniņa</dc:creator>
  <cp:lastModifiedBy>Lita Brice</cp:lastModifiedBy>
  <cp:revision>2</cp:revision>
  <dcterms:created xsi:type="dcterms:W3CDTF">2022-04-27T06:16:35Z</dcterms:created>
  <dcterms:modified xsi:type="dcterms:W3CDTF">2022-06-16T11:10:13Z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0x01010059863DC55DB34044B95275EF6BA67115</vt:lpwstr>
  </property>
</Properties>
</file>